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3"/>
  </p:notesMasterIdLst>
  <p:handoutMasterIdLst>
    <p:handoutMasterId r:id="rId54"/>
  </p:handoutMasterIdLst>
  <p:sldIdLst>
    <p:sldId id="356" r:id="rId7"/>
    <p:sldId id="898" r:id="rId8"/>
    <p:sldId id="360" r:id="rId9"/>
    <p:sldId id="364" r:id="rId10"/>
    <p:sldId id="398" r:id="rId11"/>
    <p:sldId id="881" r:id="rId12"/>
    <p:sldId id="871" r:id="rId13"/>
    <p:sldId id="382" r:id="rId14"/>
    <p:sldId id="897" r:id="rId15"/>
    <p:sldId id="427" r:id="rId16"/>
    <p:sldId id="883" r:id="rId17"/>
    <p:sldId id="887" r:id="rId18"/>
    <p:sldId id="896" r:id="rId19"/>
    <p:sldId id="361" r:id="rId20"/>
    <p:sldId id="432" r:id="rId21"/>
    <p:sldId id="434" r:id="rId22"/>
    <p:sldId id="888" r:id="rId23"/>
    <p:sldId id="895" r:id="rId24"/>
    <p:sldId id="396" r:id="rId25"/>
    <p:sldId id="890" r:id="rId26"/>
    <p:sldId id="889" r:id="rId27"/>
    <p:sldId id="894" r:id="rId28"/>
    <p:sldId id="380" r:id="rId29"/>
    <p:sldId id="406" r:id="rId30"/>
    <p:sldId id="372" r:id="rId31"/>
    <p:sldId id="422" r:id="rId32"/>
    <p:sldId id="421" r:id="rId33"/>
    <p:sldId id="374" r:id="rId34"/>
    <p:sldId id="405" r:id="rId35"/>
    <p:sldId id="417" r:id="rId36"/>
    <p:sldId id="416" r:id="rId37"/>
    <p:sldId id="423" r:id="rId38"/>
    <p:sldId id="420" r:id="rId39"/>
    <p:sldId id="893" r:id="rId40"/>
    <p:sldId id="426" r:id="rId41"/>
    <p:sldId id="399" r:id="rId42"/>
    <p:sldId id="400" r:id="rId43"/>
    <p:sldId id="401" r:id="rId44"/>
    <p:sldId id="891" r:id="rId45"/>
    <p:sldId id="892" r:id="rId46"/>
    <p:sldId id="899" r:id="rId47"/>
    <p:sldId id="415" r:id="rId48"/>
    <p:sldId id="425" r:id="rId49"/>
    <p:sldId id="404" r:id="rId50"/>
    <p:sldId id="388" r:id="rId51"/>
    <p:sldId id="34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53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Naseri/quantum-computing-handson" TargetMode="External"/><Relationship Id="rId2" Type="http://schemas.openxmlformats.org/officeDocument/2006/relationships/hyperlink" Target="http://localhost:8889/notebooks/search_classic.ipynb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ybinder.org/v2/gh/HassanNaseri/quantum-computing-handson/mast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71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3333982"/>
            <a:ext cx="7888358" cy="2722263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2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3210060"/>
            <a:ext cx="3211998" cy="3080627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 fontScale="92500"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01B7B0F-0BF3-B740-A4A1-1823C5316206}"/>
              </a:ext>
            </a:extLst>
          </p:cNvPr>
          <p:cNvSpPr txBox="1">
            <a:spLocks/>
          </p:cNvSpPr>
          <p:nvPr/>
        </p:nvSpPr>
        <p:spPr>
          <a:xfrm>
            <a:off x="380999" y="1371600"/>
            <a:ext cx="11430002" cy="1962383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3"/>
              </a:rPr>
              <a:t>https://github.com/HassanNaseri/quantum-computing-handson</a:t>
            </a:r>
            <a:endParaRPr lang="fi-FI" sz="2000" b="1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4"/>
              </a:rPr>
              <a:t>https://mybinder.org/v2/gh/HassanNaseri/quantum-computing-handson/master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D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15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4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570303" cy="3594929"/>
          </a:xfrm>
        </p:spPr>
        <p:txBody>
          <a:bodyPr>
            <a:normAutofit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The state of a qubit is not accessible from outside.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</a:t>
                </a:r>
                <a:r>
                  <a:rPr lang="en-US" dirty="0">
                    <a:latin typeface="+mn-lt"/>
                  </a:rPr>
                  <a:t> 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1221" t="-1728" r="-13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689574" cy="990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1" y="4051133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1" y="3588406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6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2000" b="1" dirty="0" err="1">
                    <a:latin typeface="+mj-lt"/>
                  </a:rPr>
                  <a:t>Let’s</a:t>
                </a:r>
                <a:r>
                  <a:rPr lang="fi-FI" sz="2000" b="1" dirty="0">
                    <a:latin typeface="+mj-lt"/>
                  </a:rPr>
                  <a:t> look at </a:t>
                </a:r>
                <a:r>
                  <a:rPr lang="fi-FI" sz="2000" b="1" dirty="0" err="1">
                    <a:latin typeface="+mj-lt"/>
                  </a:rPr>
                  <a:t>U</a:t>
                </a:r>
                <a:r>
                  <a:rPr lang="fi-FI" sz="2000" b="1" baseline="-25000" dirty="0" err="1">
                    <a:latin typeface="+mj-lt"/>
                  </a:rPr>
                  <a:t>f</a:t>
                </a:r>
                <a:r>
                  <a:rPr lang="fi-FI" sz="2000" b="1" baseline="-25000" dirty="0">
                    <a:latin typeface="+mj-lt"/>
                  </a:rPr>
                  <a:t>  </a:t>
                </a:r>
                <a:r>
                  <a:rPr lang="fi-FI" sz="2000" b="1" dirty="0" err="1">
                    <a:latin typeface="+mj-lt"/>
                  </a:rPr>
                  <a:t>or</a:t>
                </a:r>
                <a:r>
                  <a:rPr lang="fi-FI" sz="2000" b="1" dirty="0">
                    <a:latin typeface="+mj-lt"/>
                  </a:rPr>
                  <a:t> ”</a:t>
                </a:r>
                <a:r>
                  <a:rPr lang="fi-FI" sz="2000" b="1" dirty="0" err="1">
                    <a:latin typeface="+mj-lt"/>
                  </a:rPr>
                  <a:t>the</a:t>
                </a:r>
                <a:r>
                  <a:rPr lang="fi-FI" sz="2000" b="1" dirty="0">
                    <a:latin typeface="+mj-lt"/>
                  </a:rPr>
                  <a:t> Oracle” for 2 </a:t>
                </a:r>
                <a:r>
                  <a:rPr lang="fi-FI" sz="2000" b="1" dirty="0" err="1">
                    <a:latin typeface="+mj-lt"/>
                  </a:rPr>
                  <a:t>qubit</a:t>
                </a:r>
                <a:r>
                  <a:rPr lang="fi-FI" sz="2000" b="1" dirty="0">
                    <a:latin typeface="+mj-lt"/>
                  </a:rPr>
                  <a:t> case</a:t>
                </a:r>
              </a:p>
              <a:p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i-F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24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i-FI" sz="1400" dirty="0"/>
              </a:p>
              <a:p>
                <a:pPr lvl="1"/>
                <a:endParaRPr lang="fi-FI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knows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correct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answer</a:t>
                </a:r>
                <a:r>
                  <a:rPr lang="fi-FI" sz="2400" dirty="0"/>
                  <a:t> and </a:t>
                </a:r>
                <a:r>
                  <a:rPr lang="fi-FI" sz="2400" dirty="0" err="1"/>
                  <a:t>flips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phase</a:t>
                </a:r>
                <a:r>
                  <a:rPr lang="fi-FI" sz="2400" dirty="0"/>
                  <a:t> for </a:t>
                </a:r>
                <a:r>
                  <a:rPr lang="fi-FI" sz="2400" dirty="0" err="1"/>
                  <a:t>that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state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is a </a:t>
                </a:r>
                <a:r>
                  <a:rPr lang="fi-FI" sz="2400" dirty="0" err="1"/>
                  <a:t>black</a:t>
                </a:r>
                <a:r>
                  <a:rPr lang="fi-FI" sz="2400" dirty="0"/>
                  <a:t> box </a:t>
                </a:r>
                <a:r>
                  <a:rPr lang="fi-FI" sz="2400" dirty="0" err="1"/>
                  <a:t>fucntion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Example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for w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blipFill>
                <a:blip r:embed="rId6"/>
                <a:stretch>
                  <a:fillRect l="-2434" t="-28232" r="-375" b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start with a uniform superposition state.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Oracle only changes the phase, but probabilities are not changed.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01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/>
          </a:bodyPr>
          <a:lstStyle/>
          <a:p>
            <a:r>
              <a:rPr lang="en-US" dirty="0"/>
              <a:t>GROVER’S: The LOGIC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Amplifies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marked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item</a:t>
                </a:r>
                <a:r>
                  <a:rPr lang="fi-FI" sz="1600" b="0" dirty="0"/>
                  <a:t> and </a:t>
                </a:r>
                <a:r>
                  <a:rPr lang="fi-FI" sz="1600" b="0" dirty="0" err="1"/>
                  <a:t>shrinks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other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amplitudes</a:t>
                </a:r>
                <a:r>
                  <a:rPr lang="fi-FI" sz="16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Measurement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collapses</a:t>
                </a:r>
                <a:r>
                  <a:rPr lang="fi-FI" sz="1600" b="0" dirty="0"/>
                  <a:t> to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correct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solution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with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high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A </a:t>
                </a:r>
                <a:r>
                  <a:rPr lang="fi-FI" sz="1600" b="0" dirty="0" err="1"/>
                  <a:t>nice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geometrical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interpretation</a:t>
                </a:r>
                <a:r>
                  <a:rPr lang="fi-FI" sz="1600" b="0" dirty="0"/>
                  <a:t> in </a:t>
                </a:r>
                <a:r>
                  <a:rPr lang="fi-FI" sz="1600" b="0" dirty="0" err="1"/>
                  <a:t>terms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two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reflections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0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Initialize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uniform</a:t>
                </a:r>
                <a:r>
                  <a:rPr lang="fi-FI" sz="1600" b="0" dirty="0"/>
                  <a:t> superposition,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6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 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oracle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600" b="0" dirty="0"/>
                  <a:t>: reflection </a:t>
                </a:r>
                <a:r>
                  <a:rPr lang="en-US" sz="1600" b="0" dirty="0"/>
                  <a:t>about origin (</a:t>
                </a:r>
                <a:r>
                  <a:rPr lang="fi-FI" sz="1600" b="0" dirty="0"/>
                  <a:t>|w⟩ =&gt; -|w⟩</a:t>
                </a:r>
                <a:r>
                  <a:rPr lang="en-US" sz="1600" b="0" dirty="0"/>
                  <a:t>).</a:t>
                </a: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2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rotation</a:t>
                </a:r>
                <a:r>
                  <a:rPr lang="fi-FI" sz="1600" b="0" dirty="0"/>
                  <a:t> Us : </a:t>
                </a:r>
                <a:r>
                  <a:rPr lang="fi-FI" sz="1600" b="0" dirty="0" err="1"/>
                  <a:t>reflection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about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average</a:t>
                </a:r>
                <a:r>
                  <a:rPr lang="fi-FI" sz="1600" b="0" dirty="0"/>
                  <a:t>.</a:t>
                </a:r>
                <a:endParaRPr lang="en-US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Goto</a:t>
                </a:r>
                <a:r>
                  <a:rPr lang="fi-FI" sz="1600" b="0" dirty="0"/>
                  <a:t> </a:t>
                </a: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and </a:t>
                </a:r>
                <a:r>
                  <a:rPr lang="fi-FI" sz="1600" b="0" dirty="0" err="1"/>
                  <a:t>repeat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transformation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UsUf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boosts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amplitude</a:t>
                </a:r>
                <a:r>
                  <a:rPr lang="fi-FI" sz="1600" dirty="0"/>
                  <a:t> of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iterations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increase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winner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sz="1600" b="0" dirty="0"/>
                  <a:t> times.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  <a:blipFill>
                <a:blip r:embed="rId2"/>
                <a:stretch>
                  <a:fillRect l="-868" t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4680135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7" y="1677280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56" y="2575705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328456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check for each shelf separately.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ask if apple is in shelf number 1.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asked if the apple in shelfs: 1 + 2 + 3 + 4 with 25% probability each!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exact input is: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is: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measurement almost always collapses to the correct state: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  <a:blipFill>
                <a:blip r:embed="rId2"/>
                <a:stretch>
                  <a:fillRect l="-1009" t="-2439" r="-113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2AB104-0340-ED44-943C-B9D18FA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83348" cy="990601"/>
          </a:xfrm>
        </p:spPr>
        <p:txBody>
          <a:bodyPr/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THE QUANTUM TRICK!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67A0-21C6-0B4E-BA23-1B40B8BC07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A34FC-BF46-0045-9177-C96EC8A632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/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096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585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42554</TotalTime>
  <Words>3662</Words>
  <Application>Microsoft Macintosh PowerPoint</Application>
  <PresentationFormat>Widescreen</PresentationFormat>
  <Paragraphs>640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Grover’s Algorithm</vt:lpstr>
      <vt:lpstr>Grover’s Algorithm Overall Process</vt:lpstr>
      <vt:lpstr>Grover’s algorithm First Exercise 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Gate Model  HOW DOES A UNIVERSAL QUANTUM COMPUTER WORK?</vt:lpstr>
      <vt:lpstr>IDENTITY and Hadamard GAteS</vt:lpstr>
      <vt:lpstr>Pauli gates and S-Gate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GROVER’S: The LOGIC</vt:lpstr>
      <vt:lpstr>GROVER’s: Amplitude Amplification reflection about the AVERAGE</vt:lpstr>
      <vt:lpstr>Grover’s : Implementation</vt:lpstr>
      <vt:lpstr>Grover’s algorithm First Exercise </vt:lpstr>
      <vt:lpstr>Solution</vt:lpstr>
      <vt:lpstr>Grover’s: THE QUANTUM TRICK!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412</cp:revision>
  <cp:lastPrinted>2018-09-17T13:51:53Z</cp:lastPrinted>
  <dcterms:created xsi:type="dcterms:W3CDTF">1601-01-01T00:00:00Z</dcterms:created>
  <dcterms:modified xsi:type="dcterms:W3CDTF">2018-10-03T09:58:36Z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